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260" r:id="rId3"/>
    <p:sldId id="261" r:id="rId4"/>
    <p:sldId id="287" r:id="rId5"/>
    <p:sldId id="299" r:id="rId6"/>
    <p:sldId id="303" r:id="rId7"/>
    <p:sldId id="305" r:id="rId8"/>
    <p:sldId id="301" r:id="rId9"/>
    <p:sldId id="308" r:id="rId10"/>
    <p:sldId id="304" r:id="rId11"/>
    <p:sldId id="302" r:id="rId12"/>
    <p:sldId id="311" r:id="rId13"/>
    <p:sldId id="313" r:id="rId14"/>
    <p:sldId id="312" r:id="rId15"/>
    <p:sldId id="314" r:id="rId16"/>
    <p:sldId id="318" r:id="rId17"/>
    <p:sldId id="317" r:id="rId18"/>
    <p:sldId id="316" r:id="rId19"/>
    <p:sldId id="315" r:id="rId20"/>
    <p:sldId id="319" r:id="rId21"/>
    <p:sldId id="310" r:id="rId22"/>
    <p:sldId id="307" r:id="rId23"/>
    <p:sldId id="321" r:id="rId24"/>
    <p:sldId id="322" r:id="rId25"/>
    <p:sldId id="323" r:id="rId26"/>
    <p:sldId id="325" r:id="rId27"/>
    <p:sldId id="326" r:id="rId28"/>
    <p:sldId id="327" r:id="rId29"/>
    <p:sldId id="298" r:id="rId30"/>
    <p:sldId id="328" r:id="rId31"/>
    <p:sldId id="259" r:id="rId32"/>
    <p:sldId id="329" r:id="rId3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536" autoAdjust="0"/>
  </p:normalViewPr>
  <p:slideViewPr>
    <p:cSldViewPr>
      <p:cViewPr varScale="1">
        <p:scale>
          <a:sx n="93" d="100"/>
          <a:sy n="93" d="100"/>
        </p:scale>
        <p:origin x="116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fld id="{65771C21-3757-4199-83DE-22960358A2A5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고딕코딩" panose="020D0009000000000000" pitchFamily="49" charset="-127"/>
        <a:ea typeface="나눔고딕코딩" panose="020D0009000000000000" pitchFamily="49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고딕코딩" panose="020D0009000000000000" pitchFamily="49" charset="-127"/>
        <a:ea typeface="나눔고딕코딩" panose="020D0009000000000000" pitchFamily="49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고딕코딩" panose="020D0009000000000000" pitchFamily="49" charset="-127"/>
        <a:ea typeface="나눔고딕코딩" panose="020D0009000000000000" pitchFamily="49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고딕코딩" panose="020D0009000000000000" pitchFamily="49" charset="-127"/>
        <a:ea typeface="나눔고딕코딩" panose="020D0009000000000000" pitchFamily="49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고딕코딩" panose="020D0009000000000000" pitchFamily="49" charset="-127"/>
        <a:ea typeface="나눔고딕코딩" panose="020D0009000000000000" pitchFamily="49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074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6626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0950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20466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3403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0782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8578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9827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952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814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99029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84723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25598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60328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80681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7778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5933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55558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75453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2607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2154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451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181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7531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465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7867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Prod </a:t>
            </a:r>
            <a:r>
              <a:rPr lang="en-US" altLang="ko-KR" baseline="0" dirty="0" smtClean="0"/>
              <a:t>aisle </a:t>
            </a:r>
            <a:r>
              <a:rPr lang="en-US" altLang="ko-KR" dirty="0" err="1" smtClean="0"/>
              <a:t>dept</a:t>
            </a:r>
            <a:r>
              <a:rPr lang="ko-KR" altLang="en-US" baseline="0" dirty="0" smtClean="0"/>
              <a:t>순으로 큰 단위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8495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2020-12-08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코딩" panose="020D0009000000000000" pitchFamily="49" charset="-127"/>
          <a:ea typeface="나눔고딕코딩" panose="020D0009000000000000" pitchFamily="49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.instacart.com/3-million-instacart-orders-open-sourced-d40d29ead6f2" TargetMode="External"/><Relationship Id="rId7" Type="http://schemas.openxmlformats.org/officeDocument/2006/relationships/hyperlink" Target="https://wikidocs.net/92114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ikidocs.net/92112" TargetMode="External"/><Relationship Id="rId5" Type="http://schemas.openxmlformats.org/officeDocument/2006/relationships/hyperlink" Target="http://pythonstudy.xyz/python/article/407-Matplotlib-%EC%B0%A8%ED%8A%B8-%ED%94%8C%EB%A1%AF-%EA%B7%B8%EB%A6%AC%EA%B8%B0" TargetMode="External"/><Relationship Id="rId4" Type="http://schemas.openxmlformats.org/officeDocument/2006/relationships/hyperlink" Target="https://bcho.tistory.com/135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1556792"/>
            <a:ext cx="58326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Which products will an </a:t>
            </a:r>
            <a:r>
              <a:rPr lang="en-US" altLang="ko-KR" sz="4400" dirty="0" err="1"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Instacart</a:t>
            </a:r>
            <a:r>
              <a:rPr lang="en-US" altLang="ko-KR" sz="4400" dirty="0"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consumer purchase again?</a:t>
            </a:r>
            <a:endParaRPr lang="ko-KR" altLang="en-US" sz="4400" b="1" spc="-150" dirty="0">
              <a:solidFill>
                <a:schemeClr val="bg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03792" y="4725144"/>
            <a:ext cx="3960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2020189144 </a:t>
            </a:r>
            <a:r>
              <a:rPr lang="ko-KR" altLang="en-US" sz="16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비즈니스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인포매틱스</a:t>
            </a:r>
            <a:r>
              <a:rPr lang="ko-KR" altLang="en-US" sz="16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성민</a:t>
            </a:r>
            <a:endParaRPr lang="ko-KR" altLang="en-US" sz="1600" b="1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55776" y="332656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</a:t>
            </a:r>
            <a:r>
              <a:rPr lang="ko-KR" altLang="en-US" sz="1400" b="1" dirty="0" err="1" smtClean="0">
                <a:solidFill>
                  <a:schemeClr val="tx2">
                    <a:lumMod val="50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마이닝</a:t>
            </a:r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개론 </a:t>
            </a:r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Term project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2935538"/>
            <a:ext cx="7488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8304" y="827502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5776" y="3004982"/>
            <a:ext cx="43204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EDA &amp; Feature Engineering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나눔고딕코딩" panose="020D0009000000000000" pitchFamily="49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411760" y="4082200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38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110403"/>
            <a:ext cx="79928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구매에 영향을 미치는 요인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1. 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개인의 기존 구매 성향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	2. 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전체소비자들의 구매 성향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소비자 개인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의 구매성향을 파악할 수 있는 </a:t>
            </a:r>
            <a:r>
              <a:rPr lang="en-US" altLang="ko-KR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feauture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와 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 소비자들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 자주 구매하는 물품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물품의 </a:t>
            </a:r>
            <a:r>
              <a:rPr lang="en-US" altLang="ko-KR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dept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물품의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aisle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활용 가능할 것이다 가정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77464" t="16812" r="15126" b="63774"/>
          <a:stretch/>
        </p:blipFill>
        <p:spPr>
          <a:xfrm>
            <a:off x="1747499" y="2584420"/>
            <a:ext cx="977251" cy="144016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4909948" y="2177511"/>
            <a:ext cx="1584176" cy="120318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4909948" y="3380696"/>
            <a:ext cx="1584176" cy="120318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6676020" y="2169375"/>
            <a:ext cx="1584176" cy="1203185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6640600" y="3391362"/>
            <a:ext cx="1584176" cy="120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2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321645"/>
            <a:ext cx="77768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개인적인 주문 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1.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개인별로 해당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 누적하여 몇 번 일어났는지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count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2.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개인별로 해당 </a:t>
            </a:r>
            <a:r>
              <a:rPr lang="ko-KR" altLang="en-US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누적하여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몇 개 주문했는지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sum</a:t>
            </a:r>
            <a:endParaRPr lang="ko-KR" altLang="en-US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17516" t="51575" r="60336" b="34250"/>
          <a:stretch/>
        </p:blipFill>
        <p:spPr>
          <a:xfrm>
            <a:off x="971600" y="3099721"/>
            <a:ext cx="6600733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90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345755"/>
            <a:ext cx="77768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개인적인 주문 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3.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현 주문 직전에도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했는지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en-US" altLang="ko-KR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order_number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이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max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인 행을 뽑아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, reorder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여부 비교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0174" t="32150" r="65356" b="54200"/>
          <a:stretch/>
        </p:blipFill>
        <p:spPr>
          <a:xfrm>
            <a:off x="1057733" y="2923282"/>
            <a:ext cx="5472608" cy="290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4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836712"/>
            <a:ext cx="817290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시간대 파악</a:t>
            </a:r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marL="342900" indent="-342900">
              <a:buAutoNum type="arabicParenR"/>
            </a:pP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무슨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요일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주로 주문하는지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0,1(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토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,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일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)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에 평일보다 많은 주문이 일어남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 </a:t>
            </a: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pPr marL="342900" indent="-342900">
              <a:buAutoNum type="arabicParenR"/>
            </a:pP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주문하는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요일이 평일인지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아닌지 구분하는 컬럼 생성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355" t="38585" r="50429" b="23503"/>
          <a:stretch/>
        </p:blipFill>
        <p:spPr>
          <a:xfrm>
            <a:off x="1439652" y="2564904"/>
            <a:ext cx="5112568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069675"/>
            <a:ext cx="79928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시간대 파악</a:t>
            </a:r>
            <a:endParaRPr lang="en-US" altLang="ko-KR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2)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하루 중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몇 시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주문하는지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8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시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~ 19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시 사이 활발하게 주문이 일어남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</a:t>
            </a: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  <a:sym typeface="Wingdings" panose="05000000000000000000" pitchFamily="2" charset="2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812" t="42125" r="50295" b="19550"/>
          <a:stretch/>
        </p:blipFill>
        <p:spPr>
          <a:xfrm>
            <a:off x="593558" y="2803684"/>
            <a:ext cx="5056122" cy="34175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11698" y="4293096"/>
            <a:ext cx="2864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각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시간마다 일어나는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주문 비율을 컬럼으로 반영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 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205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010895"/>
            <a:ext cx="77768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시간대 파악</a:t>
            </a:r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3)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마지막 </a:t>
            </a:r>
            <a:r>
              <a:rPr lang="ko-KR" altLang="en-US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주문으로부터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며칠이 지났는지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주문한지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30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일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(+a)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또는 일주일 안에 주문하는 경우가 많음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221" t="35825" r="50000" b="23750"/>
          <a:stretch/>
        </p:blipFill>
        <p:spPr>
          <a:xfrm>
            <a:off x="392556" y="2721976"/>
            <a:ext cx="5586581" cy="38753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56176" y="3861048"/>
            <a:ext cx="24482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이전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주문으로부터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1~7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일안에 주문했는지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또는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주문으로부터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30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일이 넘었는지 파악하는 컬럼 생성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69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082212"/>
            <a:ext cx="7776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2.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물품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자주들 구매하는 상품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, </a:t>
            </a:r>
            <a:r>
              <a:rPr lang="ko-KR" altLang="en-US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재구매하는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상품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3422" t="31625" r="31986" b="650"/>
          <a:stretch/>
        </p:blipFill>
        <p:spPr>
          <a:xfrm>
            <a:off x="395536" y="2204864"/>
            <a:ext cx="4248472" cy="36294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176" y="5780782"/>
            <a:ext cx="45128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상위 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30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 제품만 추린 그래프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</a:p>
          <a:p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주로 과일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야채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유제품을 구매함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Product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별 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count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비율을 산출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,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컬럼으로 반영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</a:t>
            </a:r>
            <a:endParaRPr lang="ko-KR" altLang="en-US" sz="14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36052" y="5856689"/>
            <a:ext cx="40324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비율이 높은 상품 </a:t>
            </a:r>
            <a:r>
              <a:rPr lang="en-US" altLang="ko-KR" sz="14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DataFrame</a:t>
            </a:r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en-US" altLang="ko-KR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컬럼으로</a:t>
            </a:r>
            <a:r>
              <a:rPr lang="en-US" altLang="ko-KR" sz="1400" dirty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</a:t>
            </a:r>
            <a:r>
              <a:rPr lang="ko-KR" altLang="en-US" sz="14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반영</a:t>
            </a:r>
            <a:endParaRPr lang="en-US" altLang="ko-KR" sz="14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sz="14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sz="14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19583" t="35300" r="56792" b="37400"/>
          <a:stretch/>
        </p:blipFill>
        <p:spPr>
          <a:xfrm>
            <a:off x="4679077" y="2282541"/>
            <a:ext cx="4127038" cy="280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1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017844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3.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주문이 일어난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department (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코너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23718" t="33725" r="40255" b="11150"/>
          <a:stretch/>
        </p:blipFill>
        <p:spPr>
          <a:xfrm>
            <a:off x="559768" y="2321934"/>
            <a:ext cx="3600400" cy="309870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16926" t="19026" r="68309" b="52908"/>
          <a:stretch/>
        </p:blipFill>
        <p:spPr>
          <a:xfrm>
            <a:off x="4860032" y="2096852"/>
            <a:ext cx="2828528" cy="30243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5516" y="5589240"/>
            <a:ext cx="41606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Department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별 구매 비율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농산물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계란 코너의 주문이 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45%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가량 차지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각각 </a:t>
            </a:r>
            <a:r>
              <a:rPr lang="en-US" altLang="ko-KR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Dept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에 따른 주문 </a:t>
            </a:r>
            <a:r>
              <a:rPr lang="ko-KR" altLang="en-US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비율값을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컬럼으로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</a:t>
            </a:r>
            <a:endParaRPr lang="en-US" altLang="ko-KR" sz="16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sz="16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4008" y="5492647"/>
            <a:ext cx="367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Department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별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비율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컬럼으로 활용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710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4724" y="937076"/>
            <a:ext cx="77768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4.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주문이 일어난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aisle (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진열대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222" t="37400" r="51180" b="15350"/>
          <a:stretch/>
        </p:blipFill>
        <p:spPr>
          <a:xfrm>
            <a:off x="454656" y="2132856"/>
            <a:ext cx="4487316" cy="377437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19517" t="34252" r="64470" b="37561"/>
          <a:stretch/>
        </p:blipFill>
        <p:spPr>
          <a:xfrm>
            <a:off x="5346382" y="1988840"/>
            <a:ext cx="3114346" cy="3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9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목차</a:t>
            </a:r>
            <a:endParaRPr lang="ko-KR" altLang="en-US" sz="2400" b="1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9251" y="2708920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613267" y="3645024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280084" y="3645024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008276" y="3645024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736468" y="3645024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464660" y="3645024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3528" y="3779748"/>
            <a:ext cx="166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프로젝트 개요</a:t>
            </a:r>
            <a:endParaRPr lang="ko-KR" altLang="en-US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136068" y="3779748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설명</a:t>
            </a:r>
            <a:endParaRPr lang="ko-KR" altLang="en-US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84748" y="3789040"/>
            <a:ext cx="1656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EDA &amp; Feature Engineering</a:t>
            </a:r>
            <a:endParaRPr lang="ko-KR" altLang="en-US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38657" y="37890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25108" y="3779748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i="0" u="none" strike="noStrike" cap="none" spc="-15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나눔고딕코딩" panose="020D0009000000000000" pitchFamily="49" charset="-127"/>
                <a:ea typeface="나눔고딕코딩" panose="020D0009000000000000" pitchFamily="49" charset="-127"/>
                <a:cs typeface="굴림" pitchFamily="50" charset="-127"/>
              </a:rPr>
              <a:t> </a:t>
            </a:r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결론 </a:t>
            </a:r>
            <a:r>
              <a:rPr lang="en-US" altLang="ko-KR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 </a:t>
            </a:r>
            <a:r>
              <a:rPr lang="ko-KR" altLang="en-US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한계</a:t>
            </a:r>
            <a:endParaRPr lang="ko-KR" altLang="en-US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5536" y="1040704"/>
            <a:ext cx="7776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 전체적인 소비성향 파악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5.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주문을 넣은 순서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add to cart </a:t>
            </a: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516" t="43700" r="50886" b="18501"/>
          <a:stretch/>
        </p:blipFill>
        <p:spPr>
          <a:xfrm>
            <a:off x="683568" y="2060848"/>
            <a:ext cx="5457606" cy="36724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592" y="5805264"/>
            <a:ext cx="6696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Add to cart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와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reorder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의 관계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먼저 넣은 상품일수록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재주문인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경우가 많음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컬럼으로 활용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673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5544" y="271681"/>
            <a:ext cx="1800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03 EDA &amp; Feature Engineering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7564" y="1331570"/>
            <a:ext cx="77768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정리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구매자 개인의 소비 내역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소비자의 전체적인 소비 경향을 파악하여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여부를 예측하고자 했다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구체적으로는 시간적인 정보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Department, Aisle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구매에 관한 정보와 장바구니에 추가한 순서를 활용하였다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77464" t="16812" r="15126" b="63774"/>
          <a:stretch/>
        </p:blipFill>
        <p:spPr>
          <a:xfrm>
            <a:off x="1849311" y="3808319"/>
            <a:ext cx="367475" cy="54154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5868212" y="3488397"/>
            <a:ext cx="595696" cy="4524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5868212" y="4064543"/>
            <a:ext cx="595696" cy="45243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6552104" y="3488397"/>
            <a:ext cx="595696" cy="45243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rcRect l="77464" t="16812" r="8066" b="63650"/>
          <a:stretch/>
        </p:blipFill>
        <p:spPr>
          <a:xfrm>
            <a:off x="6526100" y="4064543"/>
            <a:ext cx="595696" cy="4524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6640" y="4990750"/>
            <a:ext cx="446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횟수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양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최근 </a:t>
            </a:r>
            <a:r>
              <a:rPr lang="ko-KR" altLang="en-US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</a:t>
            </a:r>
            <a:endParaRPr lang="ko-KR" altLang="en-US" sz="16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4998433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구매 시간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Department, Aisle, Cart order</a:t>
            </a:r>
            <a:endParaRPr lang="ko-KR" altLang="en-US" sz="16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1043608" y="4450060"/>
            <a:ext cx="848794" cy="548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>
            <a:off x="1828815" y="4450060"/>
            <a:ext cx="204233" cy="540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>
            <a:off x="2169400" y="4501579"/>
            <a:ext cx="1086362" cy="49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5487054" y="4609817"/>
            <a:ext cx="864096" cy="431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 flipH="1">
            <a:off x="5950198" y="4626694"/>
            <a:ext cx="493778" cy="445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6552104" y="4641519"/>
            <a:ext cx="425689" cy="430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6660232" y="4573713"/>
            <a:ext cx="1038976" cy="467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6764948" y="4573713"/>
            <a:ext cx="1531661" cy="491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11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2935538"/>
            <a:ext cx="7488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8304" y="827502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5776" y="3004982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모델 </a:t>
            </a:r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&amp;</a:t>
            </a:r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 결과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나눔고딕코딩" panose="020D0009000000000000" pitchFamily="49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483768" y="3789040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25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5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04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196752"/>
            <a:ext cx="79928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[XG Boost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개념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Gradient Boosting</a:t>
            </a:r>
            <a:r>
              <a:rPr lang="ko-KR" altLang="en-US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알고리즘이 병렬처리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되도록 구현한 모델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선정 이유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많은 경진 대회에서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XG Boost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 뛰어난 성능을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보임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실제로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GBM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대비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학습 시간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덜 소요하며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가지치기 기능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내포하고 있음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자체적으로 </a:t>
            </a:r>
            <a:r>
              <a:rPr lang="ko-KR" altLang="en-US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과적합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방지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한다는 장점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879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5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04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207785"/>
            <a:ext cx="77768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평가 지표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평가지표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F-1 Score. 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내용 개체 틀 3"/>
          <p:cNvPicPr>
            <a:picLocks noChangeAspect="1"/>
          </p:cNvPicPr>
          <p:nvPr/>
        </p:nvPicPr>
        <p:blipFill rotWithShape="1">
          <a:blip r:embed="rId3"/>
          <a:srcRect l="10500" t="32820" r="58668" b="33207"/>
          <a:stretch/>
        </p:blipFill>
        <p:spPr>
          <a:xfrm>
            <a:off x="5390487" y="2103126"/>
            <a:ext cx="3308570" cy="20506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27584" y="4239559"/>
            <a:ext cx="77768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Precision vs Recall</a:t>
            </a:r>
          </a:p>
          <a:p>
            <a:pPr algn="ctr"/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N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vs FP</a:t>
            </a:r>
          </a:p>
          <a:p>
            <a:pPr algn="ctr"/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희망하는데 추천 상품에 없음 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vs 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의사 없는데 추천 상품에 있음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두가지 모두 고려 필요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 F-1 Score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가 적당하다고 판단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.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36310" t="38227" r="37024" b="31614"/>
          <a:stretch/>
        </p:blipFill>
        <p:spPr>
          <a:xfrm>
            <a:off x="645125" y="2238747"/>
            <a:ext cx="3145136" cy="200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5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04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196752"/>
            <a:ext cx="79928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평가 결과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위 모든 컬럼을 적용한 결과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F-1 Score :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0.2165</a:t>
            </a: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Kaggle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Competition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등의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F-1 Score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점수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0.4091</a:t>
            </a: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모델 개선의 필요성 인지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051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5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04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836712"/>
            <a:ext cx="7848872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개선 과정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Feature selection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재검토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시간적인 정보를 담은 컬럼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주문시간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주말여부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후 며칠이 지났는지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)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주문이 일어난 시각을 컬럼으로 쓰는 것은 주문이 이뤄질지 </a:t>
            </a:r>
            <a:r>
              <a:rPr lang="ko-KR" altLang="en-US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안이뤄질지에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대한 예측을 가능하게 함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하지만 이미 주문을 하러 앱에 들어온 사람이 </a:t>
            </a:r>
            <a:r>
              <a:rPr lang="ko-KR" altLang="en-US" sz="16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재구매할지에</a:t>
            </a:r>
            <a:r>
              <a:rPr lang="ko-KR" altLang="en-US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관한 내용은 전혀 다른 내용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en-US" altLang="ko-KR" sz="160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시간적인 정보를 가진 컬럼을 모두 지우기</a:t>
            </a:r>
            <a:r>
              <a:rPr lang="ko-KR" altLang="en-US" sz="16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en-US" altLang="ko-KR" sz="1600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-Product/Aisle/Department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 관한 컬럼</a:t>
            </a:r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Product, aisle, department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대한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전체적인 구매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성향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성향은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타겟으로하는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재구매여부와 밀접한 관련이 있음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그대로 유지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카트에 담은 순서 </a:t>
            </a:r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앞서 그래프에서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확인하였듯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미리 담을 수록 </a:t>
            </a:r>
            <a:r>
              <a:rPr lang="ko-KR" altLang="en-US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재구매인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경우가 많음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</a:p>
          <a:p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그대로 지하는 것이 타당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해결책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시간적인 정보를 담은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컬럼 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제거하고 학습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235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5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04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결과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196752"/>
            <a:ext cx="799288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개선 결과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endParaRPr lang="en-US" altLang="ko-KR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개선 전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F-1 Score :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0.2165 </a:t>
            </a:r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개선점을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적용한 결과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F-1 Score : 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0.3463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 (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약 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0.13%p</a:t>
            </a:r>
            <a:r>
              <a:rPr lang="ko-KR" altLang="en-US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상승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sym typeface="Wingdings" panose="05000000000000000000" pitchFamily="2" charset="2"/>
              </a:rPr>
              <a:t>)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algn="ctr"/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b="1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5" name="아래쪽 화살표 4"/>
          <p:cNvSpPr/>
          <p:nvPr/>
        </p:nvSpPr>
        <p:spPr>
          <a:xfrm>
            <a:off x="4247964" y="2276872"/>
            <a:ext cx="648072" cy="1512168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770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2935538"/>
            <a:ext cx="7488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8304" y="827502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5776" y="3004982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결론 </a:t>
            </a:r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&amp;</a:t>
            </a:r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 한계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나눔고딕코딩" panose="020D0009000000000000" pitchFamily="49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483768" y="3789040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94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4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05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결론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한계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1560" y="1075379"/>
            <a:ext cx="792088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결론</a:t>
            </a: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 fontAlgn="base">
              <a:lnSpc>
                <a:spcPct val="150000"/>
              </a:lnSpc>
            </a:pP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과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 </a:t>
            </a:r>
            <a:r>
              <a:rPr lang="ko-KR" altLang="en-US" sz="1400" b="1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소비자의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성향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통해 </a:t>
            </a:r>
            <a:r>
              <a:rPr lang="ko-KR" altLang="en-US" sz="1400" spc="-15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여부를 예측할 수 있다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구체적으로는 주문한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물품의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매대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물품의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코너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와 구매 여부의 상관관계가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재구매에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영향을 미친다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고객은 특정 상품을 자주 주문하며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먼저 주문하는 상품은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재구매일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확률이 높다는 흥미로운 발견도 할 수 있었다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하지만 시간적인 정보를 통해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재구매를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예측하는 것은 어렵다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또한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때로는 이러한 컬럼을 적절히 제거하는 것이 성능에 도움을 주기도 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</a:t>
            </a:r>
          </a:p>
          <a:p>
            <a:pPr fontAlgn="base">
              <a:lnSpc>
                <a:spcPct val="150000"/>
              </a:lnSpc>
            </a:pPr>
            <a:endParaRPr lang="en-US" altLang="ko-KR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비즈니스적 시사점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</a:t>
            </a:r>
            <a:endParaRPr lang="en-US" altLang="ko-KR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비즈니스적으로 활용하기에는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추천 서비스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로만 이용하는 것이 최선이라 생각된다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사실 현재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F-1 Score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판단할 때 그리 큰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점수라고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생각되지는 않는다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 1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등도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0.4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점을 힘겹게 넘긴 것을 보면 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전적으로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물류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에도 활용하기에는 무리가 있다고 생각한다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오히려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예측보다는 지역정보를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feature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추가하여 전체적인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구매량을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분석하는 것이 </a:t>
            </a:r>
            <a:r>
              <a:rPr lang="ko-KR" altLang="en-US" sz="1400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물류적인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측면에서는 더 적합하다고 판단된다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ko-KR" altLang="en-US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550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5616" y="2924944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8304" y="827502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5776" y="2996952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프로젝트 개요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나눔고딕코딩" panose="020D0009000000000000" pitchFamily="49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339752" y="3645024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0874" y="271681"/>
            <a:ext cx="10743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05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결론 </a:t>
            </a:r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한계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1560" y="1222852"/>
            <a:ext cx="7920880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한계 </a:t>
            </a: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추가 개선 방안</a:t>
            </a: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 fontAlgn="base">
              <a:lnSpc>
                <a:spcPct val="150000"/>
              </a:lnSpc>
            </a:pP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기술적인 한계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낮은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RAM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성능 때문에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shut down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자주 벌어짐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중간중간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pickl</a:t>
            </a: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활용하여 객체를 저장함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endParaRPr lang="en-US" altLang="ko-KR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정보를 가공할 때 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memory-wise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한 데이터 분석이 필요함을 느낌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방법론적인 한계 </a:t>
            </a: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&amp;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추가 개선 방안</a:t>
            </a:r>
            <a:r>
              <a:rPr lang="en-US" altLang="ko-KR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</a:t>
            </a:r>
          </a:p>
          <a:p>
            <a:pPr marL="342900" indent="-342900" fontAlgn="base">
              <a:lnSpc>
                <a:spcPct val="150000"/>
              </a:lnSpc>
              <a:buAutoNum type="arabicPeriod"/>
            </a:pP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개인의 상품 소비 성향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소비자들의 상품 소비 성향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은 파악했지만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상품 간의 소비 성향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은 분석하지 못함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가령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핫케이크 가루를 사면 계란을 산다는 등의 규칙을 장바구니 분석으로 파악해볼 수 있을 것 같다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2. 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시간적인 정보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크게 활용하지 못했다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이유를 생각해보면 본 발표의 시간 컬럼들의 분석은 시간에 따른 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상품의 구매 여부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에만 집중한다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 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시간에 따른 상품의 </a:t>
            </a:r>
            <a:r>
              <a:rPr lang="ko-KR" altLang="en-US" sz="1400" b="1" spc="-15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</a:t>
            </a:r>
            <a:r>
              <a:rPr lang="ko-KR" altLang="en-US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대한 분석도 진행해 볼 수 있을 것이며 시간에 따른 특정 상품의 구매 여부를 파악해볼 수 있을 것 같다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ko-KR" altLang="en-US" sz="1400" spc="-15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567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YOU</a:t>
            </a:r>
            <a:endParaRPr lang="ko-KR" altLang="en-US" sz="5400" b="1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41053" y="271681"/>
            <a:ext cx="4539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출처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출처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1560" y="950469"/>
            <a:ext cx="7920880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출처</a:t>
            </a:r>
            <a:r>
              <a:rPr lang="en-US" altLang="ko-KR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 fontAlgn="base">
              <a:lnSpc>
                <a:spcPct val="150000"/>
              </a:lnSpc>
            </a:pPr>
            <a:endParaRPr lang="en-US" altLang="ko-KR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소스 </a:t>
            </a: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https://www.kaggle.com/c/instacart-market-basket-analysis/data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모델 아이디어</a:t>
            </a: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3"/>
              </a:rPr>
              <a:t>https://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3"/>
              </a:rPr>
              <a:t>tech.instacart.com/3-million-instacart-orders-open-sourced-d40d29ead6f2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https://rosypark.tistory.com/59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https://www.youtube.com/watch?v=gPciUPwWJQQ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4"/>
              </a:rPr>
              <a:t>https://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4"/>
              </a:rPr>
              <a:t>bcho.tistory.com/1354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ko-KR" altLang="en-US" sz="1400" b="1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시각화</a:t>
            </a: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5"/>
              </a:rPr>
              <a:t>http://pythonstudy.xyz/python/article/407-Matplotlib-%EC%B0%A8%ED%8A%B8-%ED%94%8C%EB%A1%AF-%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5"/>
              </a:rPr>
              <a:t>EA%B7%B8%EB%A6%AC%EA%B8%B0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6"/>
              </a:rPr>
              <a:t>https://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6"/>
              </a:rPr>
              <a:t>wikidocs.net/92112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spc="-150" dirty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7"/>
              </a:rPr>
              <a:t>https://</a:t>
            </a:r>
            <a:r>
              <a:rPr lang="en-US" altLang="ko-KR" sz="1400" spc="-150" dirty="0" smtClean="0">
                <a:latin typeface="나눔고딕코딩" panose="020D0009000000000000" pitchFamily="49" charset="-127"/>
                <a:ea typeface="나눔고딕코딩" panose="020D0009000000000000" pitchFamily="49" charset="-127"/>
                <a:hlinkClick r:id="rId7"/>
              </a:rPr>
              <a:t>wikidocs.net/92114</a:t>
            </a:r>
            <a:endParaRPr lang="en-US" altLang="ko-KR" sz="1400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1400" b="1" spc="-1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018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6333" y="271681"/>
            <a:ext cx="12234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01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프로젝트 개요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345755"/>
            <a:ext cx="79928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sz="2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기업 소개</a:t>
            </a:r>
            <a:r>
              <a:rPr lang="en-US" altLang="ko-KR" sz="24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>
              <a:lnSpc>
                <a:spcPct val="120000"/>
              </a:lnSpc>
            </a:pPr>
            <a:endParaRPr lang="en-US" altLang="ko-KR" sz="24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식료품 배달 </a:t>
            </a:r>
            <a:r>
              <a:rPr lang="ko-KR" altLang="en-US" sz="20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스타트업</a:t>
            </a:r>
            <a:r>
              <a:rPr lang="en-US" altLang="ko-KR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20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앱을 통해 소비자들은 식료품을 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구매</a:t>
            </a:r>
            <a:r>
              <a:rPr lang="en-US" altLang="ko-KR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20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20000"/>
              </a:lnSpc>
            </a:pPr>
            <a:endParaRPr lang="en-US" altLang="ko-KR" sz="20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sz="2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프로젝트 목표</a:t>
            </a:r>
            <a:r>
              <a:rPr lang="en-US" altLang="ko-KR" sz="2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>
              <a:lnSpc>
                <a:spcPct val="120000"/>
              </a:lnSpc>
            </a:pPr>
            <a:endParaRPr lang="en-US" altLang="ko-KR" sz="20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프로젝트의 </a:t>
            </a:r>
            <a:r>
              <a:rPr lang="ko-KR" altLang="en-US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목표는 소비자의 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기존 주문 </a:t>
            </a:r>
            <a:r>
              <a:rPr lang="ko-KR" altLang="en-US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내역을 토대로 </a:t>
            </a:r>
            <a:endParaRPr lang="en-US" altLang="ko-KR" sz="20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향후 </a:t>
            </a:r>
            <a:r>
              <a:rPr lang="ko-KR" altLang="en-US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어떤 물품을 </a:t>
            </a:r>
            <a:r>
              <a:rPr lang="ko-KR" altLang="en-US" sz="2000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재구매할지</a:t>
            </a:r>
            <a:r>
              <a:rPr lang="ko-KR" altLang="en-US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예측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하는 것</a:t>
            </a:r>
            <a:r>
              <a:rPr lang="en-US" altLang="ko-KR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t="40000" r="66093" b="40556"/>
          <a:stretch/>
        </p:blipFill>
        <p:spPr>
          <a:xfrm>
            <a:off x="4644008" y="1265025"/>
            <a:ext cx="4147333" cy="1337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6333" y="271681"/>
            <a:ext cx="12234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01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프로젝트 개요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477440" y="756094"/>
            <a:ext cx="3590504" cy="569724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ko-KR" altLang="en-US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비즈니스적 의의</a:t>
            </a:r>
            <a:r>
              <a:rPr lang="en-US" altLang="ko-KR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우측 그림과 같이 </a:t>
            </a:r>
            <a:r>
              <a:rPr lang="ko-KR" altLang="en-US" sz="20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할 확률이 높은 상품을 구매하도록 추천해주는 </a:t>
            </a:r>
            <a:r>
              <a:rPr lang="ko-KR" altLang="en-US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서비스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제공 가능</a:t>
            </a:r>
            <a:r>
              <a:rPr lang="en-US" altLang="ko-KR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물류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측면에서도 활용이  가능</a:t>
            </a:r>
            <a:r>
              <a:rPr lang="en-US" altLang="ko-KR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 </a:t>
            </a:r>
            <a:r>
              <a:rPr lang="ko-KR" altLang="en-US" sz="20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sz="20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여부를 미리 안다는 것은 수요를 예측할 수 있는 것이므로 미리 상품을 구비해 놓는 등 활용이 가능함</a:t>
            </a:r>
            <a:r>
              <a:rPr lang="en-US" altLang="ko-KR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en-US" altLang="ko-KR" sz="20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endParaRPr lang="ko-KR" altLang="en-US" sz="20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36310" t="38227" r="37024" b="31614"/>
          <a:stretch/>
        </p:blipFill>
        <p:spPr>
          <a:xfrm>
            <a:off x="4067944" y="1117560"/>
            <a:ext cx="4541201" cy="288893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49677" t="34607" r="30809" b="33015"/>
          <a:stretch/>
        </p:blipFill>
        <p:spPr>
          <a:xfrm>
            <a:off x="4067944" y="4272209"/>
            <a:ext cx="2052228" cy="19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0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5616" y="2924944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8304" y="827502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5776" y="2996952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tx2">
                    <a:lumMod val="75000"/>
                  </a:schemeClr>
                </a:solidFill>
                <a:latin typeface="나눔고딕코딩" panose="020D0009000000000000" pitchFamily="49" charset="-127"/>
                <a:ea typeface="HY헤드라인M" pitchFamily="18" charset="-127"/>
              </a:rPr>
              <a:t>데이터 설명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나눔고딕코딩" panose="020D0009000000000000" pitchFamily="49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339752" y="3645024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28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661" y="271681"/>
            <a:ext cx="1088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02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설명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988840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5568" t="55417" r="83420" b="26945"/>
          <a:stretch/>
        </p:blipFill>
        <p:spPr>
          <a:xfrm>
            <a:off x="539552" y="1634146"/>
            <a:ext cx="4291603" cy="3866960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1043608" y="3683251"/>
            <a:ext cx="3905250" cy="762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94855" y="4168366"/>
            <a:ext cx="1757362" cy="1857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71665" y="2121210"/>
            <a:ext cx="37444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Order_products_train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구체적인 물품 주문내역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en-US" altLang="ko-KR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Orders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내역이 마지막 주문인지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그 전의 주문들인지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재구매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여부에 해당하는 주문인지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수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위 </a:t>
            </a:r>
            <a:r>
              <a:rPr lang="en-US" altLang="ko-KR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DataFrame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의 경우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3000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만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Records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이상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en-US" altLang="ko-KR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2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661" y="271681"/>
            <a:ext cx="1088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02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설명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52980" t="56506" r="10076" b="24520"/>
          <a:stretch/>
        </p:blipFill>
        <p:spPr>
          <a:xfrm>
            <a:off x="1203277" y="1454495"/>
            <a:ext cx="7184158" cy="211852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54045" t="59468" r="24824" b="24109"/>
          <a:stretch/>
        </p:blipFill>
        <p:spPr>
          <a:xfrm>
            <a:off x="1979712" y="4221088"/>
            <a:ext cx="5321369" cy="232642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63731" y="1060383"/>
            <a:ext cx="141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en-US" altLang="ko-KR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Orders_df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  <a:endParaRPr lang="ko-KR" altLang="en-US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17080" y="3789040"/>
            <a:ext cx="297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en-US" altLang="ko-KR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Order_products_prior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  <a:endParaRPr lang="ko-KR" altLang="en-US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645739"/>
            <a:ext cx="48768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N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번째 주문  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요일   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시간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이전주문으로부터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지난일수</a:t>
            </a:r>
            <a:endParaRPr lang="ko-KR" altLang="en-US" sz="110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27984" y="4275044"/>
            <a:ext cx="28730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장바구니에 담은 순서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재주문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</a:t>
            </a:r>
            <a:endParaRPr lang="ko-KR" altLang="en-US" sz="110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619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9294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661" y="271681"/>
            <a:ext cx="1088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02 </a:t>
            </a:r>
            <a:r>
              <a:rPr lang="ko-KR" altLang="en-US" sz="1200" b="1" spc="-15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 설명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7984" y="27168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Which products will an </a:t>
            </a:r>
            <a:r>
              <a:rPr lang="en-US" altLang="ko-KR" sz="1200" dirty="0" err="1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Instacart</a:t>
            </a:r>
            <a:r>
              <a:rPr lang="en-US" altLang="ko-KR" sz="1200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consumer purchase again?</a:t>
            </a:r>
            <a:endParaRPr lang="ko-KR" altLang="en-US" sz="1200" b="1" spc="-15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63731" y="1060383"/>
            <a:ext cx="1416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[product]</a:t>
            </a:r>
            <a:endParaRPr lang="ko-KR" altLang="en-US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568" y="3725950"/>
            <a:ext cx="801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department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					[</a:t>
            </a:r>
            <a:r>
              <a:rPr lang="en-US" altLang="ko-KR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aisle</a:t>
            </a:r>
            <a:r>
              <a:rPr lang="en-US" altLang="ko-KR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645739"/>
            <a:ext cx="48768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N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번째 주문  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요일   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주문 시간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이전주문으로부터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지난일수</a:t>
            </a:r>
            <a:endParaRPr lang="ko-KR" altLang="en-US" sz="110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27984" y="4275044"/>
            <a:ext cx="28730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장바구니에 담은 순서</a:t>
            </a:r>
            <a:r>
              <a:rPr lang="en-US" altLang="ko-KR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r>
              <a:rPr lang="ko-KR" altLang="en-US" sz="1100" dirty="0" err="1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재주문</a:t>
            </a:r>
            <a:r>
              <a:rPr lang="ko-KR" altLang="en-US" sz="1100" dirty="0" smtClean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여부</a:t>
            </a:r>
            <a:endParaRPr lang="ko-KR" altLang="en-US" sz="110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7221" t="53675" r="52597" b="30406"/>
          <a:stretch/>
        </p:blipFill>
        <p:spPr>
          <a:xfrm>
            <a:off x="1402803" y="1548718"/>
            <a:ext cx="6289019" cy="186569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16631" t="69950" r="71557" b="14686"/>
          <a:stretch/>
        </p:blipFill>
        <p:spPr>
          <a:xfrm>
            <a:off x="357314" y="4373567"/>
            <a:ext cx="2880320" cy="210743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/>
          <a:srcRect l="18107" t="58903" r="69195" b="27446"/>
          <a:stretch/>
        </p:blipFill>
        <p:spPr>
          <a:xfrm>
            <a:off x="5252040" y="4316937"/>
            <a:ext cx="3096344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4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2221</TotalTime>
  <Words>1585</Words>
  <Application>Microsoft Office PowerPoint</Application>
  <PresentationFormat>화면 슬라이드 쇼(4:3)</PresentationFormat>
  <Paragraphs>355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9" baseType="lpstr">
      <vt:lpstr>HY헤드라인M</vt:lpstr>
      <vt:lpstr>굴림</vt:lpstr>
      <vt:lpstr>나눔고딕코딩</vt:lpstr>
      <vt:lpstr>배달의민족 한나는 열한살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min seong</cp:lastModifiedBy>
  <cp:revision>109</cp:revision>
  <dcterms:created xsi:type="dcterms:W3CDTF">2016-11-03T20:47:04Z</dcterms:created>
  <dcterms:modified xsi:type="dcterms:W3CDTF">2020-12-08T03:34:01Z</dcterms:modified>
</cp:coreProperties>
</file>

<file path=docProps/thumbnail.jpeg>
</file>